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74" r:id="rId21"/>
    <p:sldId id="275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88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7CCAD-C55F-3448-9175-B8C2A9E1A1EB}" v="6" dt="2024-04-24T20:06:1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/>
    <p:restoredTop sz="94710"/>
  </p:normalViewPr>
  <p:slideViewPr>
    <p:cSldViewPr snapToGrid="0">
      <p:cViewPr varScale="1">
        <p:scale>
          <a:sx n="195" d="100"/>
          <a:sy n="195" d="100"/>
        </p:scale>
        <p:origin x="2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ec2ac11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ec2ac11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ea1d040a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ea1d040a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ea1d040a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ea1d040a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ea1d040a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ea1d040a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ea1d040a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ea1d040a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ec2ac11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ec2ac113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ea1d040a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ea1d040a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ec2ac113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ec2ac113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ec2ac113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ec2ac113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ec2ac113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ec2ac113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a1d040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ea1d040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ec2ac113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ec2ac113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ec2ac113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ec2ac113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5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21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40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5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14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eff37646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eff37646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ec2ac113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ec2ac113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ec2ac113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ec2ac113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ec2ac11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ec2ac11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ec2ac113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ec2ac113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ec2ac113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ec2ac113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c2ac113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ec2ac113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ec2ac113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ec2ac113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ec2ac113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ec2ac113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ea1d040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ea1d040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ea1d040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ea1d040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ec2ac113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ec2ac113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ea1d040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ea1d040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c2ac11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c2ac113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ea1d040a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ea1d040a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2.m4a"/><Relationship Id="rId7" Type="http://schemas.openxmlformats.org/officeDocument/2006/relationships/image" Target="../media/image19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4.m4a"/><Relationship Id="rId7" Type="http://schemas.openxmlformats.org/officeDocument/2006/relationships/image" Target="../media/image2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4.m4a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6.m4a"/><Relationship Id="rId7" Type="http://schemas.openxmlformats.org/officeDocument/2006/relationships/image" Target="../media/image19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6.m4a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9.m4a"/><Relationship Id="rId7" Type="http://schemas.openxmlformats.org/officeDocument/2006/relationships/image" Target="../media/image24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9.m4a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1.m4a"/><Relationship Id="rId7" Type="http://schemas.openxmlformats.org/officeDocument/2006/relationships/image" Target="../media/image5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1.m4a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3.m4a"/><Relationship Id="rId7" Type="http://schemas.openxmlformats.org/officeDocument/2006/relationships/image" Target="../media/image19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3.m4a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microsoft.com/office/2007/relationships/media" Target="../media/media35.m4a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audio" Target="../media/media36.m4a"/><Relationship Id="rId5" Type="http://schemas.microsoft.com/office/2007/relationships/media" Target="../media/media36.m4a"/><Relationship Id="rId4" Type="http://schemas.openxmlformats.org/officeDocument/2006/relationships/audio" Target="../media/media35.m4a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umarajarshi/life-expectancy-wh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368425"/>
            <a:ext cx="8775150" cy="20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Life Expectancy Prediction</a:t>
            </a:r>
            <a:endParaRPr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4947600" cy="21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5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5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333"/>
              <a:buFont typeface="Arial"/>
              <a:buNone/>
            </a:pPr>
            <a:r>
              <a:rPr lang="en" sz="3750" b="1" i="1" dirty="0"/>
              <a:t>OPIM 5604</a:t>
            </a:r>
            <a:endParaRPr sz="375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5827500" y="2857100"/>
            <a:ext cx="31944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2"/>
                </a:solidFill>
              </a:rPr>
              <a:t>Priyanka Garg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2"/>
                </a:solidFill>
              </a:rPr>
              <a:t>Rakesh </a:t>
            </a:r>
            <a:r>
              <a:rPr lang="en" sz="1700" b="1" dirty="0" err="1">
                <a:solidFill>
                  <a:schemeClr val="dk2"/>
                </a:solidFill>
              </a:rPr>
              <a:t>Moparthi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 err="1">
                <a:solidFill>
                  <a:schemeClr val="dk2"/>
                </a:solidFill>
              </a:rPr>
              <a:t>Sowjanya</a:t>
            </a:r>
            <a:r>
              <a:rPr lang="en" sz="1700" b="1" dirty="0">
                <a:solidFill>
                  <a:schemeClr val="dk2"/>
                </a:solidFill>
              </a:rPr>
              <a:t> Deepika </a:t>
            </a:r>
            <a:r>
              <a:rPr lang="en" sz="1700" b="1" dirty="0" err="1">
                <a:solidFill>
                  <a:schemeClr val="dk2"/>
                </a:solidFill>
              </a:rPr>
              <a:t>Mutyala</a:t>
            </a:r>
            <a:endParaRPr sz="17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618927-C4C8-A6E5-0DB5-2F2FBE7AF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31375" y="24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Handling Missing Values of other Columns</a:t>
            </a:r>
            <a:endParaRPr b="1" dirty="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350" y="1763350"/>
            <a:ext cx="52101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89025" y="967925"/>
            <a:ext cx="8205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tx1"/>
                </a:solidFill>
              </a:rPr>
              <a:t>Columns other than Hepatitis B and Population ha</a:t>
            </a:r>
            <a:r>
              <a:rPr lang="en-US" sz="1500" dirty="0" err="1">
                <a:solidFill>
                  <a:schemeClr val="tx1"/>
                </a:solidFill>
              </a:rPr>
              <a:t>ve</a:t>
            </a:r>
            <a:r>
              <a:rPr lang="en" sz="1500" dirty="0">
                <a:solidFill>
                  <a:schemeClr val="tx1"/>
                </a:solidFill>
              </a:rPr>
              <a:t> a fewer number of rows missing. Hence, we have excluded the missing rows for those columns</a:t>
            </a:r>
            <a:r>
              <a:rPr lang="en" sz="1800" dirty="0">
                <a:solidFill>
                  <a:schemeClr val="dk2"/>
                </a:solidFill>
              </a:rPr>
              <a:t>.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Rakesh </a:t>
            </a:r>
            <a:r>
              <a:rPr lang="en" sz="1800" dirty="0" err="1">
                <a:solidFill>
                  <a:schemeClr val="dk2"/>
                </a:solidFill>
              </a:rPr>
              <a:t>Moparthi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A3F138-E7B0-3E44-1BE3-EC95E8244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215650" y="53925"/>
            <a:ext cx="86166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Correlation Between Thinness 1-19 years and Thinness 5-9 years</a:t>
            </a:r>
            <a:br>
              <a:rPr lang="en" sz="2500" b="1" dirty="0"/>
            </a:b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215650" y="871625"/>
            <a:ext cx="8616600" cy="4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endParaRPr lang="en" sz="15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tx1"/>
                </a:solidFill>
              </a:rPr>
              <a:t>We excluded ‘</a:t>
            </a:r>
            <a:r>
              <a:rPr lang="en" sz="1500" b="1" dirty="0">
                <a:solidFill>
                  <a:schemeClr val="tx1"/>
                </a:solidFill>
              </a:rPr>
              <a:t>Thinness 5 - 9 years’ </a:t>
            </a:r>
            <a:r>
              <a:rPr lang="en" sz="1500" dirty="0">
                <a:solidFill>
                  <a:schemeClr val="tx1"/>
                </a:solidFill>
              </a:rPr>
              <a:t>as its positively correlated with Thinness 1-19 years. 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5">
            <a:alphaModFix/>
          </a:blip>
          <a:srcRect t="8057" b="10957"/>
          <a:stretch/>
        </p:blipFill>
        <p:spPr>
          <a:xfrm>
            <a:off x="625375" y="1924400"/>
            <a:ext cx="3867150" cy="11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7201" y="1762539"/>
            <a:ext cx="3383724" cy="2843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26525" y="4628725"/>
            <a:ext cx="8354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F662C4-72F2-F0EB-4E5A-608332759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119270"/>
            <a:ext cx="8520600" cy="898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Correlation Between Infant Deaths and Under Five Deaths</a:t>
            </a: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900" dirty="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63" y="2045050"/>
            <a:ext cx="33528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826" y="1902450"/>
            <a:ext cx="3277125" cy="26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139625" y="1124600"/>
            <a:ext cx="83661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tx1"/>
                </a:solidFill>
              </a:rPr>
              <a:t>We excluded ‘</a:t>
            </a:r>
            <a:r>
              <a:rPr lang="en" sz="1500" b="1" dirty="0">
                <a:solidFill>
                  <a:schemeClr val="tx1"/>
                </a:solidFill>
              </a:rPr>
              <a:t>infant deaths’ </a:t>
            </a:r>
            <a:r>
              <a:rPr lang="en" sz="1500" dirty="0">
                <a:solidFill>
                  <a:schemeClr val="tx1"/>
                </a:solidFill>
              </a:rPr>
              <a:t>as it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</a:t>
            </a:r>
            <a:r>
              <a:rPr lang="en" sz="1500" dirty="0">
                <a:solidFill>
                  <a:schemeClr val="tx1"/>
                </a:solidFill>
              </a:rPr>
              <a:t>s positively correlated with under-five deaths</a:t>
            </a:r>
            <a:r>
              <a:rPr lang="en" sz="1500" dirty="0">
                <a:solidFill>
                  <a:schemeClr val="bg2"/>
                </a:solidFill>
              </a:rPr>
              <a:t>. 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892A8E-41A5-DED6-7DFD-6727889FF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224650" y="143775"/>
            <a:ext cx="8607600" cy="49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dk1"/>
                </a:solidFill>
              </a:rPr>
              <a:t>Correlation Between Income Composition and Schooling</a:t>
            </a:r>
            <a:endParaRPr sz="2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en" sz="1600" dirty="0">
                <a:solidFill>
                  <a:schemeClr val="tx1"/>
                </a:solidFill>
              </a:rPr>
              <a:t>We excluded ‘</a:t>
            </a:r>
            <a:r>
              <a:rPr lang="en" sz="1600" b="1" dirty="0">
                <a:solidFill>
                  <a:schemeClr val="tx1"/>
                </a:solidFill>
              </a:rPr>
              <a:t>Income composition of resources’ </a:t>
            </a:r>
            <a:r>
              <a:rPr lang="en" sz="1600" dirty="0">
                <a:solidFill>
                  <a:schemeClr val="tx1"/>
                </a:solidFill>
              </a:rPr>
              <a:t>as it is positively correlated with Schooling. 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</a:rPr>
              <a:t>                                                      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</a:rPr>
              <a:t>      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r="3929"/>
          <a:stretch/>
        </p:blipFill>
        <p:spPr>
          <a:xfrm>
            <a:off x="608825" y="1950820"/>
            <a:ext cx="39196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946" y="1845725"/>
            <a:ext cx="3763275" cy="2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0" y="4681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4D020C-D95D-B138-246C-53ACA130E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5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/>
              <a:t>Correlation Between Percentage Expenditure and GDP</a:t>
            </a: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215650" y="817700"/>
            <a:ext cx="8616600" cy="4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tx1"/>
                </a:solidFill>
              </a:rPr>
              <a:t>We excluded</a:t>
            </a:r>
            <a:r>
              <a:rPr lang="en" sz="1500" b="1" dirty="0">
                <a:solidFill>
                  <a:schemeClr val="tx1"/>
                </a:solidFill>
              </a:rPr>
              <a:t> ‘Percentage Expenditure’ </a:t>
            </a:r>
            <a:r>
              <a:rPr lang="en" sz="1500" dirty="0">
                <a:solidFill>
                  <a:schemeClr val="tx1"/>
                </a:solidFill>
              </a:rPr>
              <a:t>from our analysis</a:t>
            </a:r>
            <a:r>
              <a:rPr lang="en" sz="1500" b="1" dirty="0">
                <a:solidFill>
                  <a:schemeClr val="tx1"/>
                </a:solidFill>
              </a:rPr>
              <a:t> </a:t>
            </a:r>
            <a:r>
              <a:rPr lang="en" sz="1500" dirty="0">
                <a:solidFill>
                  <a:schemeClr val="tx1"/>
                </a:solidFill>
              </a:rPr>
              <a:t>as GDP seems to be a</a:t>
            </a:r>
            <a:r>
              <a:rPr lang="en-US" sz="1500" dirty="0">
                <a:solidFill>
                  <a:schemeClr val="tx1"/>
                </a:solidFill>
              </a:rPr>
              <a:t>n</a:t>
            </a:r>
            <a:r>
              <a:rPr lang="en" sz="1500" dirty="0">
                <a:solidFill>
                  <a:schemeClr val="tx1"/>
                </a:solidFill>
              </a:rPr>
              <a:t> important variable.</a:t>
            </a:r>
            <a:endParaRPr sz="1500"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00" y="1952625"/>
            <a:ext cx="37242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200" y="1760775"/>
            <a:ext cx="3854925" cy="27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0" y="4681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B72B84-819D-5D1E-46A7-F77628FD99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Predictor Variables After Data Cleaning</a:t>
            </a:r>
            <a:endParaRPr sz="2500" b="1" dirty="0"/>
          </a:p>
        </p:txBody>
      </p:sp>
      <p:sp>
        <p:nvSpPr>
          <p:cNvPr id="166" name="Google Shape;166;p27"/>
          <p:cNvSpPr txBox="1"/>
          <p:nvPr/>
        </p:nvSpPr>
        <p:spPr>
          <a:xfrm>
            <a:off x="4549750" y="1140800"/>
            <a:ext cx="4006500" cy="2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Measles</a:t>
            </a:r>
          </a:p>
          <a:p>
            <a:pPr marL="457200"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HIV/AIDS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Total expenditure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BMI	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GDP	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thinness  1-19 years</a:t>
            </a:r>
            <a:r>
              <a:rPr lang="en" sz="1800" dirty="0">
                <a:solidFill>
                  <a:schemeClr val="dk1"/>
                </a:solidFill>
              </a:rPr>
              <a:t>	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413275" y="1205750"/>
            <a:ext cx="36060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Status                                              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Adult Mortality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under-five deaths 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Alcohol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Imputed_Hepatitis B	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Polio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Diphtheria	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Schooling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47375" y="3912800"/>
            <a:ext cx="80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highlight>
                  <a:schemeClr val="accent6"/>
                </a:highlight>
              </a:rPr>
              <a:t>We are now left with 14 predictor columns out of which one column is categorical (status) and 1 target variable.</a:t>
            </a:r>
            <a:endParaRPr sz="1500" dirty="0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0" y="4681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7C3884-AC82-6F41-F71A-465F1DD17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424069" y="390938"/>
            <a:ext cx="8408255" cy="612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Predictive Models </a:t>
            </a:r>
            <a:endParaRPr sz="2500" b="1" dirty="0"/>
          </a:p>
        </p:txBody>
      </p:sp>
      <p:sp>
        <p:nvSpPr>
          <p:cNvPr id="175" name="Google Shape;175;p28"/>
          <p:cNvSpPr txBox="1"/>
          <p:nvPr/>
        </p:nvSpPr>
        <p:spPr>
          <a:xfrm>
            <a:off x="5052950" y="1621075"/>
            <a:ext cx="3371400" cy="26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Ensemble Models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Average of all Models.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Average of Neural and KNN.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Average of Neural and Bootstrap Forest.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40575" y="1325217"/>
            <a:ext cx="3521700" cy="306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500" dirty="0">
                <a:solidFill>
                  <a:schemeClr val="dk1"/>
                </a:solidFill>
              </a:rPr>
              <a:t>Regression Analysis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500" dirty="0">
                <a:solidFill>
                  <a:schemeClr val="dk1"/>
                </a:solidFill>
              </a:rPr>
              <a:t>Boosted Tree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500" dirty="0">
                <a:solidFill>
                  <a:schemeClr val="dk1"/>
                </a:solidFill>
              </a:rPr>
              <a:t>Bootstrap Forest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500" dirty="0">
                <a:solidFill>
                  <a:schemeClr val="dk1"/>
                </a:solidFill>
              </a:rPr>
              <a:t>Neural Network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500" dirty="0">
                <a:solidFill>
                  <a:schemeClr val="dk1"/>
                </a:solidFill>
              </a:rPr>
              <a:t>KNN 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</a:t>
            </a:r>
            <a:r>
              <a:rPr lang="en" sz="1800" dirty="0" err="1">
                <a:solidFill>
                  <a:schemeClr val="dk2"/>
                </a:solidFill>
              </a:rPr>
              <a:t>Sowjanya</a:t>
            </a:r>
            <a:r>
              <a:rPr lang="en" sz="1800" dirty="0">
                <a:solidFill>
                  <a:schemeClr val="dk2"/>
                </a:solidFill>
              </a:rPr>
              <a:t> Deepika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930C01-ED93-24FA-8384-874769B21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7512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 Comparison</a:t>
            </a:r>
            <a:endParaRPr b="1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 sz="1500" dirty="0">
                <a:solidFill>
                  <a:schemeClr val="dk1"/>
                </a:solidFill>
              </a:rPr>
              <a:t>Our Ensemble model between </a:t>
            </a:r>
            <a:r>
              <a:rPr lang="en" sz="1500" b="1" dirty="0">
                <a:solidFill>
                  <a:schemeClr val="dk1"/>
                </a:solidFill>
              </a:rPr>
              <a:t>Neural and KNN</a:t>
            </a:r>
            <a:r>
              <a:rPr lang="en" sz="1500" dirty="0">
                <a:solidFill>
                  <a:schemeClr val="dk1"/>
                </a:solidFill>
              </a:rPr>
              <a:t> Model is the best model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1784875"/>
            <a:ext cx="748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Sowjanya Deepika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ABD57B-9B6C-AA5B-8DA6-01FBB7484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07025" y="13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Best Model</a:t>
            </a:r>
            <a:endParaRPr b="1" dirty="0"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5">
            <a:alphaModFix/>
          </a:blip>
          <a:srcRect b="78814"/>
          <a:stretch/>
        </p:blipFill>
        <p:spPr>
          <a:xfrm>
            <a:off x="207025" y="2130718"/>
            <a:ext cx="5025802" cy="96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207025" y="705175"/>
            <a:ext cx="8171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Ensemble Model Average of Neural and KNN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3248" y="1828799"/>
            <a:ext cx="3443727" cy="272735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Sowjanya Deepika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7CB632-7E0C-4288-42C1-71610F6AA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19247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FFCF-1A8A-22FA-D57C-5E54DA55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Actual vs Predicted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D92E-7480-D9E7-AA98-713CC0CFF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0159"/>
            <a:ext cx="8520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1;p30">
            <a:extLst>
              <a:ext uri="{FF2B5EF4-FFF2-40B4-BE49-F238E27FC236}">
                <a16:creationId xmlns:a16="http://schemas.microsoft.com/office/drawing/2014/main" id="{AB86C363-420D-639B-2D74-E9E7F90C08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635"/>
          <a:stretch/>
        </p:blipFill>
        <p:spPr>
          <a:xfrm>
            <a:off x="1213813" y="1636700"/>
            <a:ext cx="4901850" cy="268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595466-530C-616D-7BD2-81945E8A8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2488" y="2368550"/>
            <a:ext cx="406400" cy="406400"/>
          </a:xfrm>
          <a:prstGeom prst="rect">
            <a:avLst/>
          </a:prstGeom>
        </p:spPr>
      </p:pic>
      <p:sp>
        <p:nvSpPr>
          <p:cNvPr id="6" name="Google Shape;202;p31">
            <a:extLst>
              <a:ext uri="{FF2B5EF4-FFF2-40B4-BE49-F238E27FC236}">
                <a16:creationId xmlns:a16="http://schemas.microsoft.com/office/drawing/2014/main" id="{AD3F9D59-47EB-A6BE-5774-FC458BC88526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Sowjanya Deepika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b="1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</a:rPr>
              <a:t>Data Overview: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The dataset comprises factors influencing life expectancy across 193 countries from 2000 to 2015.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Factors include immunization coverage, mortality rates, economic indicators, social factors, and other health-related variables.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Business Value: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Crucial for policymakers, healthcare providers, and governments.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Guides targeted policies, resource allocation, and interventions to improve population health outcomes.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4764900"/>
            <a:ext cx="3879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EB2DD8-6EB1-E38A-CE1C-5FFB78900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254325" y="6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Residual Distribution</a:t>
            </a:r>
            <a:endParaRPr b="1" dirty="0"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5">
            <a:alphaModFix/>
          </a:blip>
          <a:srcRect b="43384"/>
          <a:stretch/>
        </p:blipFill>
        <p:spPr>
          <a:xfrm>
            <a:off x="465825" y="738938"/>
            <a:ext cx="3975125" cy="38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 t="56409" r="34874"/>
          <a:stretch/>
        </p:blipFill>
        <p:spPr>
          <a:xfrm>
            <a:off x="4905600" y="738938"/>
            <a:ext cx="2730175" cy="38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Sowjanya Deepika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3EBEEF-EB35-4AF5-9269-14DB99FF0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Trade-offs between Complexity and Accuracy</a:t>
            </a:r>
            <a:endParaRPr b="1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400" y="1881809"/>
            <a:ext cx="3647977" cy="212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01" y="1881809"/>
            <a:ext cx="3863800" cy="2120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Sowjanya Deepika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59C726-F2CD-B45E-CF97-C4F269FBC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Business Findings</a:t>
            </a:r>
            <a:endParaRPr b="1"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sz="1500" b="1" dirty="0">
                <a:solidFill>
                  <a:schemeClr val="dk1"/>
                </a:solidFill>
              </a:rPr>
              <a:t>Which variables have the strongest impact on life expectancy?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HIV/AIDS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Schooling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Adult Mortality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Status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GDP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9330" y="1623764"/>
            <a:ext cx="3730324" cy="2896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Priyanka Garg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Audio Recording Apr 24, 2024 at 2:48:11 PM">
            <a:hlinkClick r:id="" action="ppaction://media"/>
            <a:extLst>
              <a:ext uri="{FF2B5EF4-FFF2-40B4-BE49-F238E27FC236}">
                <a16:creationId xmlns:a16="http://schemas.microsoft.com/office/drawing/2014/main" id="{4D9281F9-DB85-7F49-250C-480FB0BAA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3" name="Audio Recording Apr 24, 2024 at 2:50:22 PM">
            <a:hlinkClick r:id="" action="ppaction://media"/>
            <a:extLst>
              <a:ext uri="{FF2B5EF4-FFF2-40B4-BE49-F238E27FC236}">
                <a16:creationId xmlns:a16="http://schemas.microsoft.com/office/drawing/2014/main" id="{FF70828C-2839-924C-E377-91B0213AEA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C417-9084-7BBD-4AB7-78F462B9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CDCD7-302B-5E83-9228-D933F174B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highlight>
                  <a:schemeClr val="lt1"/>
                </a:highlight>
              </a:rPr>
              <a:t>What is the relationship between education (schooling) and life expectancy?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marL="114300" indent="0">
              <a:buNone/>
            </a:pPr>
            <a:r>
              <a:rPr lang="en-US" sz="1500" b="0" i="0" dirty="0">
                <a:solidFill>
                  <a:srgbClr val="0D0D0D"/>
                </a:solidFill>
                <a:effectLst/>
                <a:latin typeface="Söhne"/>
              </a:rPr>
              <a:t>      Education is the second most important factor in our model, and it's positively linked to life expectancy.</a:t>
            </a:r>
            <a:endParaRPr lang="en-US" sz="1500" b="1" dirty="0">
              <a:solidFill>
                <a:schemeClr val="tx1"/>
              </a:solidFill>
              <a:highlight>
                <a:schemeClr val="lt1"/>
              </a:highlight>
            </a:endParaRPr>
          </a:p>
        </p:txBody>
      </p:sp>
      <p:pic>
        <p:nvPicPr>
          <p:cNvPr id="4" name="Google Shape;218;p33">
            <a:extLst>
              <a:ext uri="{FF2B5EF4-FFF2-40B4-BE49-F238E27FC236}">
                <a16:creationId xmlns:a16="http://schemas.microsoft.com/office/drawing/2014/main" id="{6F0BADBD-D902-6E36-1DE7-820DAA1C8E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7096" y="2312503"/>
            <a:ext cx="2842558" cy="214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B78B9E-5D75-5514-FFD7-A26E21A70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04" y="2401568"/>
            <a:ext cx="4571999" cy="2051742"/>
          </a:xfrm>
          <a:prstGeom prst="rect">
            <a:avLst/>
          </a:prstGeom>
        </p:spPr>
      </p:pic>
      <p:sp>
        <p:nvSpPr>
          <p:cNvPr id="6" name="Google Shape;234;p35">
            <a:extLst>
              <a:ext uri="{FF2B5EF4-FFF2-40B4-BE49-F238E27FC236}">
                <a16:creationId xmlns:a16="http://schemas.microsoft.com/office/drawing/2014/main" id="{376D99B9-6B87-6C6C-206E-81EABFB2D36A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" name="Audio Recording Apr 24, 2024 at 2:52:46 PM">
            <a:hlinkClick r:id="" action="ppaction://media"/>
            <a:extLst>
              <a:ext uri="{FF2B5EF4-FFF2-40B4-BE49-F238E27FC236}">
                <a16:creationId xmlns:a16="http://schemas.microsoft.com/office/drawing/2014/main" id="{6BBAE3BF-EF79-7039-C474-31293F46B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8" name="Audio Recording Apr 24, 2024 at 2:54:02 PM">
            <a:hlinkClick r:id="" action="ppaction://media"/>
            <a:extLst>
              <a:ext uri="{FF2B5EF4-FFF2-40B4-BE49-F238E27FC236}">
                <a16:creationId xmlns:a16="http://schemas.microsoft.com/office/drawing/2014/main" id="{FB919B3F-54B0-BAAD-393D-84A0898F94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43D-CFE0-68C3-63B8-ED67FDA9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0759-685B-ADDF-D0C0-980CB5E6C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>
                <a:solidFill>
                  <a:schemeClr val="tx1"/>
                </a:solidFill>
              </a:rPr>
              <a:t>Should countries with low life expectancy (&lt;65) increase healthcare expenditure to improve average lifespan?</a:t>
            </a:r>
          </a:p>
          <a:p>
            <a:pPr marL="11430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Increasing healthcare expenditure may not be the most effective solution for countries with  low life expectancy (&lt;65).</a:t>
            </a:r>
          </a:p>
          <a:p>
            <a:endParaRPr lang="en-US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lang="en-US"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lang="en-US" dirty="0"/>
          </a:p>
        </p:txBody>
      </p:sp>
      <p:pic>
        <p:nvPicPr>
          <p:cNvPr id="4" name="Google Shape;218;p33">
            <a:extLst>
              <a:ext uri="{FF2B5EF4-FFF2-40B4-BE49-F238E27FC236}">
                <a16:creationId xmlns:a16="http://schemas.microsoft.com/office/drawing/2014/main" id="{70FCCF1B-DAB6-595D-7CFB-BC640248EA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6609" y="2173357"/>
            <a:ext cx="2763046" cy="239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F8AC43-3B04-7059-D030-2AB08EF49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965" y="2517133"/>
            <a:ext cx="4571999" cy="2051742"/>
          </a:xfrm>
          <a:prstGeom prst="rect">
            <a:avLst/>
          </a:prstGeom>
        </p:spPr>
      </p:pic>
      <p:sp>
        <p:nvSpPr>
          <p:cNvPr id="5" name="Google Shape;234;p35">
            <a:extLst>
              <a:ext uri="{FF2B5EF4-FFF2-40B4-BE49-F238E27FC236}">
                <a16:creationId xmlns:a16="http://schemas.microsoft.com/office/drawing/2014/main" id="{95C64DA3-BA69-688A-BEC8-6E0752E050E7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" name="Audio Recording Apr 24, 2024 at 3:04:56 PM">
            <a:hlinkClick r:id="" action="ppaction://media"/>
            <a:extLst>
              <a:ext uri="{FF2B5EF4-FFF2-40B4-BE49-F238E27FC236}">
                <a16:creationId xmlns:a16="http://schemas.microsoft.com/office/drawing/2014/main" id="{E9B5F719-752F-755E-D952-BCCEC9872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8" name="Audio Recording Apr 24, 2024 at 3:07:01 PM">
            <a:hlinkClick r:id="" action="ppaction://media"/>
            <a:extLst>
              <a:ext uri="{FF2B5EF4-FFF2-40B4-BE49-F238E27FC236}">
                <a16:creationId xmlns:a16="http://schemas.microsoft.com/office/drawing/2014/main" id="{04057F67-8CAB-853D-37C4-113DCD5A21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9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0456-4EF5-5156-F548-6364C564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8D5E0-0B48-F005-412F-B47D65A1A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How do mortality rates, including infant and adult mortality, influence life expectancy?</a:t>
            </a:r>
          </a:p>
          <a:p>
            <a:pPr marL="114300" indent="0">
              <a:buNone/>
            </a:pPr>
            <a:r>
              <a:rPr lang="en-US" sz="1500" dirty="0">
                <a:solidFill>
                  <a:srgbClr val="0D0D0D"/>
                </a:solidFill>
                <a:latin typeface="+mn-lt"/>
              </a:rPr>
              <a:t>       </a:t>
            </a:r>
            <a:r>
              <a:rPr lang="en-US" sz="1500" b="0" i="0" dirty="0">
                <a:solidFill>
                  <a:srgbClr val="0D0D0D"/>
                </a:solidFill>
                <a:effectLst/>
                <a:latin typeface="+mn-lt"/>
              </a:rPr>
              <a:t>Adult mortality appears to be the key factor influencing life expectancy in our analysis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pic>
        <p:nvPicPr>
          <p:cNvPr id="4" name="Google Shape;218;p33">
            <a:extLst>
              <a:ext uri="{FF2B5EF4-FFF2-40B4-BE49-F238E27FC236}">
                <a16:creationId xmlns:a16="http://schemas.microsoft.com/office/drawing/2014/main" id="{8C8BC5CE-7895-6D79-91CB-66B1A2DEB9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096" y="2312503"/>
            <a:ext cx="2842558" cy="214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FFC0DE-9BD5-5EC4-633C-DDD409CD4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04" y="2401568"/>
            <a:ext cx="4571999" cy="2051742"/>
          </a:xfrm>
          <a:prstGeom prst="rect">
            <a:avLst/>
          </a:prstGeom>
        </p:spPr>
      </p:pic>
      <p:sp>
        <p:nvSpPr>
          <p:cNvPr id="6" name="Google Shape;234;p35">
            <a:extLst>
              <a:ext uri="{FF2B5EF4-FFF2-40B4-BE49-F238E27FC236}">
                <a16:creationId xmlns:a16="http://schemas.microsoft.com/office/drawing/2014/main" id="{6BCF65E2-6008-B3CA-048D-0A35D82DFEB7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" name="Audio Recording Apr 24, 2024 at 3:13:21 PM">
            <a:hlinkClick r:id="" action="ppaction://media"/>
            <a:extLst>
              <a:ext uri="{FF2B5EF4-FFF2-40B4-BE49-F238E27FC236}">
                <a16:creationId xmlns:a16="http://schemas.microsoft.com/office/drawing/2014/main" id="{80B89FC5-D9E0-7287-0DD8-E332F566A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25B2-C1D0-83E6-6D49-E490BE7F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7C6E1-BB44-3A3D-A7F0-643C63E6F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Is there a correlation between lifestyle factors (diet, exercise, smoking, alcohol consumption) and life expectancy?</a:t>
            </a:r>
          </a:p>
          <a:p>
            <a:pPr marL="114300" indent="0">
              <a:buNone/>
            </a:pPr>
            <a:r>
              <a:rPr lang="en-US" sz="1500" dirty="0">
                <a:solidFill>
                  <a:schemeClr val="dk1"/>
                </a:solidFill>
                <a:highlight>
                  <a:schemeClr val="lt1"/>
                </a:highlight>
              </a:rPr>
              <a:t>      Alcohol doesn’t seem to be a very important variable from our analysis.</a:t>
            </a:r>
          </a:p>
          <a:p>
            <a:pPr marL="114300" indent="0">
              <a:buNone/>
            </a:pPr>
            <a:r>
              <a:rPr lang="en-US" sz="1500" dirty="0">
                <a:solidFill>
                  <a:schemeClr val="dk1"/>
                </a:solidFill>
              </a:rPr>
              <a:t>      Alcohol consumption shows a weak positive relationship with life expectancy.</a:t>
            </a:r>
          </a:p>
          <a:p>
            <a:pPr marL="114300" indent="0">
              <a:buNone/>
            </a:pPr>
            <a:endParaRPr lang="en-US" sz="15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lang="en-US" sz="15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B7599C-6AF5-8B61-6CA2-890A5E78C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04" y="2401568"/>
            <a:ext cx="4571999" cy="2051742"/>
          </a:xfrm>
          <a:prstGeom prst="rect">
            <a:avLst/>
          </a:prstGeom>
        </p:spPr>
      </p:pic>
      <p:pic>
        <p:nvPicPr>
          <p:cNvPr id="7" name="Google Shape;218;p33">
            <a:extLst>
              <a:ext uri="{FF2B5EF4-FFF2-40B4-BE49-F238E27FC236}">
                <a16:creationId xmlns:a16="http://schemas.microsoft.com/office/drawing/2014/main" id="{E2254FD4-938B-81A0-277C-D50218C9F0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7096" y="2312503"/>
            <a:ext cx="2842558" cy="21408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4;p35">
            <a:extLst>
              <a:ext uri="{FF2B5EF4-FFF2-40B4-BE49-F238E27FC236}">
                <a16:creationId xmlns:a16="http://schemas.microsoft.com/office/drawing/2014/main" id="{D6571A11-22BC-8B2E-EE32-F101CD83E4E7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5" name="Audio Recording Apr 24, 2024 at 3:18:11 PM">
            <a:hlinkClick r:id="" action="ppaction://media"/>
            <a:extLst>
              <a:ext uri="{FF2B5EF4-FFF2-40B4-BE49-F238E27FC236}">
                <a16:creationId xmlns:a16="http://schemas.microsoft.com/office/drawing/2014/main" id="{EDB41CB1-00E7-0E3A-E55A-8D815E607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8" name="Audio Recording Apr 24, 2024 at 3:19:18 PM">
            <a:hlinkClick r:id="" action="ppaction://media"/>
            <a:extLst>
              <a:ext uri="{FF2B5EF4-FFF2-40B4-BE49-F238E27FC236}">
                <a16:creationId xmlns:a16="http://schemas.microsoft.com/office/drawing/2014/main" id="{A0075B60-D994-2BA4-DF0C-50B638C400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D14B-4769-880D-0B7A-06923E12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58557-9D19-E3D2-C557-22FE2B7B8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Do densely populated countries (Population) tend to have lower life expectancy?</a:t>
            </a:r>
          </a:p>
          <a:p>
            <a:pPr marL="114300" indent="0">
              <a:buNone/>
            </a:pPr>
            <a:r>
              <a:rPr lang="en-US" sz="1500" dirty="0">
                <a:solidFill>
                  <a:schemeClr val="dk1"/>
                </a:solidFill>
              </a:rPr>
              <a:t>      </a:t>
            </a:r>
            <a:r>
              <a:rPr lang="en-US" sz="1500" dirty="0">
                <a:solidFill>
                  <a:schemeClr val="tx1"/>
                </a:solidFill>
              </a:rPr>
              <a:t>Densely populated countries don't necessarily have lower life expectancy. We excluded the population column due to its minimal impact and maximum missing data.</a:t>
            </a:r>
          </a:p>
        </p:txBody>
      </p:sp>
      <p:pic>
        <p:nvPicPr>
          <p:cNvPr id="4" name="Google Shape;103;p20">
            <a:extLst>
              <a:ext uri="{FF2B5EF4-FFF2-40B4-BE49-F238E27FC236}">
                <a16:creationId xmlns:a16="http://schemas.microsoft.com/office/drawing/2014/main" id="{26FDAB70-CA3C-70E9-BF13-14F0347848D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375" t="7859"/>
          <a:stretch/>
        </p:blipFill>
        <p:spPr>
          <a:xfrm>
            <a:off x="881675" y="2761284"/>
            <a:ext cx="3378625" cy="1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2;p20">
            <a:extLst>
              <a:ext uri="{FF2B5EF4-FFF2-40B4-BE49-F238E27FC236}">
                <a16:creationId xmlns:a16="http://schemas.microsoft.com/office/drawing/2014/main" id="{59AAEB7D-7969-E49F-F83E-AF163A1B8E0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3542" y="2111959"/>
            <a:ext cx="3014508" cy="23655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4;p35">
            <a:extLst>
              <a:ext uri="{FF2B5EF4-FFF2-40B4-BE49-F238E27FC236}">
                <a16:creationId xmlns:a16="http://schemas.microsoft.com/office/drawing/2014/main" id="{E0584979-FCC3-BB03-80AC-20F58E780D83}"/>
              </a:ext>
            </a:extLst>
          </p:cNvPr>
          <p:cNvSpPr txBox="1"/>
          <p:nvPr/>
        </p:nvSpPr>
        <p:spPr>
          <a:xfrm>
            <a:off x="0" y="4673411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" name="Audio Recording Apr 24, 2024 at 3:26:29 PM">
            <a:hlinkClick r:id="" action="ppaction://media"/>
            <a:extLst>
              <a:ext uri="{FF2B5EF4-FFF2-40B4-BE49-F238E27FC236}">
                <a16:creationId xmlns:a16="http://schemas.microsoft.com/office/drawing/2014/main" id="{4BB1764C-768E-A0F7-0AE3-D747135E2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8" name="Audio Recording Apr 24, 2024 at 3:28:54 PM">
            <a:hlinkClick r:id="" action="ppaction://media"/>
            <a:extLst>
              <a:ext uri="{FF2B5EF4-FFF2-40B4-BE49-F238E27FC236}">
                <a16:creationId xmlns:a16="http://schemas.microsoft.com/office/drawing/2014/main" id="{1610F12B-8444-3F24-9288-2B983D119A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21FF-9034-CCEE-B1B7-5D148D84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Business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D26C3-2CAE-0393-23DE-B29A7D7A1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What is the impact of immunization coverage ( Hepatitis B, Polio, Diphtheria)  on life expectancy?</a:t>
            </a:r>
          </a:p>
          <a:p>
            <a:pPr marL="114300" indent="0">
              <a:buNone/>
            </a:pPr>
            <a:r>
              <a:rPr lang="en-US" sz="1500" dirty="0">
                <a:solidFill>
                  <a:schemeClr val="dk1"/>
                </a:solidFill>
              </a:rPr>
              <a:t>       Immunization coverage for diseases like </a:t>
            </a:r>
            <a:r>
              <a:rPr lang="en-US" sz="1500" i="1" dirty="0">
                <a:solidFill>
                  <a:schemeClr val="dk1"/>
                </a:solidFill>
              </a:rPr>
              <a:t>Diphtheria and Hepatitis B </a:t>
            </a:r>
            <a:r>
              <a:rPr lang="en-US" sz="1500" dirty="0">
                <a:solidFill>
                  <a:schemeClr val="dk1"/>
                </a:solidFill>
              </a:rPr>
              <a:t>significantly affects life expectancy.</a:t>
            </a:r>
          </a:p>
          <a:p>
            <a:endParaRPr lang="en-US" sz="15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pic>
        <p:nvPicPr>
          <p:cNvPr id="5" name="Google Shape;218;p33">
            <a:extLst>
              <a:ext uri="{FF2B5EF4-FFF2-40B4-BE49-F238E27FC236}">
                <a16:creationId xmlns:a16="http://schemas.microsoft.com/office/drawing/2014/main" id="{7D1F248E-17DA-6A05-B144-5F3553971B9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503" y="2328831"/>
            <a:ext cx="2842558" cy="21408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4;p35">
            <a:extLst>
              <a:ext uri="{FF2B5EF4-FFF2-40B4-BE49-F238E27FC236}">
                <a16:creationId xmlns:a16="http://schemas.microsoft.com/office/drawing/2014/main" id="{6B74DCF3-203E-916B-B9FA-B7402753CAD0}"/>
              </a:ext>
            </a:extLst>
          </p:cNvPr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4" name="Audio Recording Apr 24, 2024 at 3:42:05 PM">
            <a:hlinkClick r:id="" action="ppaction://media"/>
            <a:extLst>
              <a:ext uri="{FF2B5EF4-FFF2-40B4-BE49-F238E27FC236}">
                <a16:creationId xmlns:a16="http://schemas.microsoft.com/office/drawing/2014/main" id="{8579C2EB-6ED8-E74B-48A3-968824FA6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7" name="Audio Recording Apr 24, 2024 at 3:43:31 PM">
            <a:hlinkClick r:id="" action="ppaction://media"/>
            <a:extLst>
              <a:ext uri="{FF2B5EF4-FFF2-40B4-BE49-F238E27FC236}">
                <a16:creationId xmlns:a16="http://schemas.microsoft.com/office/drawing/2014/main" id="{4E591D5D-E45C-E2FB-DF71-133C32E659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Recommendations</a:t>
            </a:r>
            <a:endParaRPr b="1" dirty="0"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Prioritize HIV/AIDS</a:t>
            </a:r>
            <a:r>
              <a:rPr lang="en" sz="1500" dirty="0">
                <a:solidFill>
                  <a:schemeClr val="dk1"/>
                </a:solidFill>
              </a:rPr>
              <a:t>: Focus on HIV/AIDS prevention, testing, treatment, and support services for improved life expectancy.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Invest in Education</a:t>
            </a:r>
            <a:r>
              <a:rPr lang="en" sz="1500" dirty="0">
                <a:solidFill>
                  <a:schemeClr val="dk1"/>
                </a:solidFill>
              </a:rPr>
              <a:t>: Promote education to boost population health and increase life expectancy.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Reduce Adult Mortality</a:t>
            </a:r>
            <a:r>
              <a:rPr lang="en" sz="1500" dirty="0">
                <a:solidFill>
                  <a:schemeClr val="dk1"/>
                </a:solidFill>
              </a:rPr>
              <a:t>: Implement interventions for healthcare access, chronic disease detection, and healthy lifestyles to lower mortality rates.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Strengthen Vaccination Programs</a:t>
            </a:r>
            <a:r>
              <a:rPr lang="en" sz="1500" dirty="0">
                <a:solidFill>
                  <a:schemeClr val="dk1"/>
                </a:solidFill>
              </a:rPr>
              <a:t>: Enhance vaccination efforts for diseases like Diphtheria and Hepatitis B to improve public health and life expectancy.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234" name="Google Shape;234;p35"/>
          <p:cNvSpPr txBox="1"/>
          <p:nvPr/>
        </p:nvSpPr>
        <p:spPr>
          <a:xfrm>
            <a:off x="0" y="4681575"/>
            <a:ext cx="33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Speaker: Priyanka Garg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Audio Recording Apr 24, 2024 at 3:56:23 PM">
            <a:hlinkClick r:id="" action="ppaction://media"/>
            <a:extLst>
              <a:ext uri="{FF2B5EF4-FFF2-40B4-BE49-F238E27FC236}">
                <a16:creationId xmlns:a16="http://schemas.microsoft.com/office/drawing/2014/main" id="{E72FCD93-18BD-1F08-DCD9-884F58BA2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3" name="Audio Recording Apr 24, 2024 at 4:00:50 PM">
            <a:hlinkClick r:id="" action="ppaction://media"/>
            <a:extLst>
              <a:ext uri="{FF2B5EF4-FFF2-40B4-BE49-F238E27FC236}">
                <a16:creationId xmlns:a16="http://schemas.microsoft.com/office/drawing/2014/main" id="{7935CF5B-DE31-963C-ED44-EBCECAECEB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  <p:pic>
        <p:nvPicPr>
          <p:cNvPr id="4" name="Audio Recording Apr 24, 2024 at 4:06:18 PM">
            <a:hlinkClick r:id="" action="ppaction://media"/>
            <a:extLst>
              <a:ext uri="{FF2B5EF4-FFF2-40B4-BE49-F238E27FC236}">
                <a16:creationId xmlns:a16="http://schemas.microsoft.com/office/drawing/2014/main" id="{C160AEF2-21C7-62D6-5175-535A6075E1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5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34163" y="10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Variables/Columns</a:t>
            </a:r>
            <a:endParaRPr b="1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63" y="773575"/>
            <a:ext cx="7806225" cy="36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9E5C17-FA74-97B6-577A-29F6D3751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</a:t>
            </a:r>
            <a:endParaRPr b="1"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" sz="1500" u="sng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https://www.kaggle.com/datasets/kumarajarshi/life-expectancy-who</a:t>
            </a:r>
            <a:endParaRPr sz="1500" dirty="0"/>
          </a:p>
          <a:p>
            <a:pPr marL="285750" indent="-285750"/>
            <a:endParaRPr sz="1500" dirty="0"/>
          </a:p>
          <a:p>
            <a:pPr marL="450850" indent="-285750">
              <a:lnSpc>
                <a:spcPct val="100000"/>
              </a:lnSpc>
              <a:buClr>
                <a:schemeClr val="dk1"/>
              </a:buClr>
              <a:buSzPts val="1000"/>
            </a:pPr>
            <a:r>
              <a:rPr lang="en" sz="1500" dirty="0" err="1">
                <a:solidFill>
                  <a:schemeClr val="dk1"/>
                </a:solidFill>
              </a:rPr>
              <a:t>Shmueli</a:t>
            </a:r>
            <a:r>
              <a:rPr lang="en" sz="1500" dirty="0">
                <a:solidFill>
                  <a:schemeClr val="dk1"/>
                </a:solidFill>
              </a:rPr>
              <a:t>, G. (2023). </a:t>
            </a:r>
            <a:r>
              <a:rPr lang="en" sz="1500" i="1" dirty="0">
                <a:solidFill>
                  <a:schemeClr val="dk1"/>
                </a:solidFill>
              </a:rPr>
              <a:t>Machine Learning for Business Analytics: Concepts, Techniques, and Applications with JMP Pro 2nd Edition</a:t>
            </a:r>
            <a:r>
              <a:rPr lang="en" sz="1500" dirty="0">
                <a:solidFill>
                  <a:schemeClr val="dk1"/>
                </a:solidFill>
              </a:rPr>
              <a:t>. Hoboken, NJ: Wiley.</a:t>
            </a:r>
            <a:br>
              <a:rPr lang="en" sz="1500" dirty="0">
                <a:solidFill>
                  <a:schemeClr val="dk1"/>
                </a:solidFill>
              </a:rPr>
            </a:b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311700" y="708991"/>
            <a:ext cx="8520600" cy="3859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500" dirty="0"/>
              <a:t>             </a:t>
            </a:r>
            <a:r>
              <a:rPr lang="en" sz="5500" b="1" dirty="0">
                <a:solidFill>
                  <a:schemeClr val="dk1"/>
                </a:solidFill>
              </a:rPr>
              <a:t>APPENDIX</a:t>
            </a:r>
            <a:endParaRPr sz="55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11700" y="151100"/>
            <a:ext cx="8520600" cy="677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Regression Model</a:t>
            </a:r>
            <a:endParaRPr b="1" dirty="0"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198" y="1576000"/>
            <a:ext cx="39732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25" y="2522087"/>
            <a:ext cx="4324826" cy="247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50" y="1284125"/>
            <a:ext cx="26289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214250" y="87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Boosted Tree Model</a:t>
            </a:r>
            <a:endParaRPr b="1" dirty="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5" y="825875"/>
            <a:ext cx="3250325" cy="20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350" y="1256775"/>
            <a:ext cx="4521724" cy="349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36850"/>
            <a:ext cx="4010683" cy="19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311700" y="194925"/>
            <a:ext cx="8520600" cy="746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Bootstrap Forest Model</a:t>
            </a:r>
            <a:endParaRPr sz="2500" b="1" dirty="0"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75800" y="1259900"/>
            <a:ext cx="9011100" cy="3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0" y="2678425"/>
            <a:ext cx="4496199" cy="2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75" y="1530963"/>
            <a:ext cx="23812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575" y="1539962"/>
            <a:ext cx="4169475" cy="33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143775" y="107825"/>
            <a:ext cx="86886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Neural Network Model</a:t>
            </a:r>
            <a:endParaRPr sz="2500" b="1" dirty="0"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925" y="1130150"/>
            <a:ext cx="3946100" cy="3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00" y="868188"/>
            <a:ext cx="3094269" cy="144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50" y="2411587"/>
            <a:ext cx="3356466" cy="260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192650" y="12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KNN Model</a:t>
            </a:r>
            <a:endParaRPr b="1" dirty="0"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" y="1621048"/>
            <a:ext cx="5191075" cy="175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650" y="1323275"/>
            <a:ext cx="3395299" cy="35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6C82-EC00-4295-DCDD-160DEF97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Ensemble Model – Average of ALL Standard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31726-4E27-13B4-E379-203C34BD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14" y="1160206"/>
            <a:ext cx="5182815" cy="37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8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E3F4-1ECE-42D1-9BDD-60981F62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445025"/>
            <a:ext cx="8684816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Ensemble Model – Average of Neural and Bootstrap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2E0E7-7FEC-B14F-F54C-B9DDEA07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92" y="1281448"/>
            <a:ext cx="5101963" cy="35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4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22475" y="213575"/>
            <a:ext cx="86097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Business Problems</a:t>
            </a:r>
            <a:endParaRPr sz="2500" b="1"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863175"/>
            <a:ext cx="8520600" cy="4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Which variables have the strongest impact on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Should countries with low life expectancy (&lt;65) increase healthcare expenditure to improve average lifespan?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How do mortality rates, including infant and adult mortality, influence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Is there a correlation between lifestyle factors (diet, exercise, smoking, alcohol consumption) and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What is the relationship between education (schooling) and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Does Life Expectancy have a positive or negative relationship with drinking alcohol?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Do densely populated countries (Population) tend to have lower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highlight>
                  <a:schemeClr val="lt1"/>
                </a:highlight>
              </a:rPr>
              <a:t>What is the impact of immunization coverage ( Hepatitis B, Polio, Diphtheria)  on life expectancy?</a:t>
            </a:r>
            <a:endParaRPr sz="15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D85646-6D4C-44B9-2066-D5231540A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 dirty="0">
                <a:solidFill>
                  <a:schemeClr val="dk1"/>
                </a:solidFill>
              </a:rPr>
              <a:t>Data Exploration </a:t>
            </a:r>
            <a:endParaRPr sz="5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Exploring Columns</a:t>
            </a:r>
            <a:endParaRPr b="1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Country</a:t>
            </a:r>
            <a:r>
              <a:rPr lang="en" sz="1500" dirty="0">
                <a:solidFill>
                  <a:schemeClr val="dk1"/>
                </a:solidFill>
              </a:rPr>
              <a:t>: Names of 193 Countries - Exclude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Year</a:t>
            </a:r>
            <a:r>
              <a:rPr lang="en" sz="1500" dirty="0">
                <a:solidFill>
                  <a:schemeClr val="dk1"/>
                </a:solidFill>
              </a:rPr>
              <a:t>: Years from 2000 to 2015 - Exclude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Status</a:t>
            </a:r>
            <a:r>
              <a:rPr lang="en" sz="1500" dirty="0">
                <a:solidFill>
                  <a:schemeClr val="dk1"/>
                </a:solidFill>
              </a:rPr>
              <a:t>: Developing (0)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              Developed (1) 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0" y="4624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F13AAB-6DFC-5EF7-DA6A-2544F550B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156375" y="331303"/>
            <a:ext cx="8591100" cy="614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Exploring Missing values</a:t>
            </a:r>
            <a:endParaRPr sz="2500" b="1" dirty="0"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5">
            <a:alphaModFix/>
          </a:blip>
          <a:srcRect l="2725" t="38745" r="22597" b="10672"/>
          <a:stretch/>
        </p:blipFill>
        <p:spPr>
          <a:xfrm>
            <a:off x="1723925" y="1270750"/>
            <a:ext cx="5139925" cy="31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D06BB1-36D9-5BBC-5D1F-A855F62FA8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68.91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73975" y="123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/>
              <a:t>Population and Life Expectancy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376" y="1522913"/>
            <a:ext cx="442812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6">
            <a:alphaModFix/>
          </a:blip>
          <a:srcRect l="6375" t="7859"/>
          <a:stretch/>
        </p:blipFill>
        <p:spPr>
          <a:xfrm>
            <a:off x="735525" y="2174038"/>
            <a:ext cx="3378625" cy="13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0" y="4603200"/>
            <a:ext cx="32220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696400"/>
            <a:ext cx="8520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We excluded </a:t>
            </a:r>
            <a:r>
              <a:rPr lang="en" sz="1500" b="1" dirty="0">
                <a:solidFill>
                  <a:schemeClr val="tx1"/>
                </a:solidFill>
              </a:rPr>
              <a:t>Population</a:t>
            </a:r>
            <a:r>
              <a:rPr lang="en" sz="1500" dirty="0">
                <a:solidFill>
                  <a:schemeClr val="tx1"/>
                </a:solidFill>
              </a:rPr>
              <a:t> as it has very very l</a:t>
            </a:r>
            <a:r>
              <a:rPr lang="en-US" sz="1500" dirty="0" err="1">
                <a:solidFill>
                  <a:schemeClr val="tx1"/>
                </a:solidFill>
              </a:rPr>
              <a:t>ittle</a:t>
            </a:r>
            <a:r>
              <a:rPr lang="en" sz="1500" dirty="0">
                <a:solidFill>
                  <a:schemeClr val="tx1"/>
                </a:solidFill>
              </a:rPr>
              <a:t> correlation and has no impact on our target variable.</a:t>
            </a:r>
            <a:endParaRPr sz="1500" dirty="0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4362B6-3DB2-6ADA-72C1-FA72C891A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76714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274600" y="102975"/>
            <a:ext cx="85578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Hepatitis B and Life Expectancy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197375" y="789450"/>
            <a:ext cx="8634900" cy="42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                               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  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60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                     </a:t>
            </a: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900" y="1413775"/>
            <a:ext cx="4662524" cy="36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53" y="1870675"/>
            <a:ext cx="3172675" cy="14021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552750" y="818725"/>
            <a:ext cx="813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tx1"/>
                </a:solidFill>
              </a:rPr>
              <a:t>Imputation to address missing rows for Hepatitis B.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Speaker: Rakesh Moparthi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AB107F-7338-E810-CF11-19F214717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1074</Words>
  <Application>Microsoft Macintosh PowerPoint</Application>
  <PresentationFormat>On-screen Show (16:9)</PresentationFormat>
  <Paragraphs>223</Paragraphs>
  <Slides>38</Slides>
  <Notes>34</Notes>
  <HiddenSlides>0</HiddenSlides>
  <MMClips>36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Söhne</vt:lpstr>
      <vt:lpstr>Arial</vt:lpstr>
      <vt:lpstr>Calibri</vt:lpstr>
      <vt:lpstr>Roboto</vt:lpstr>
      <vt:lpstr>Simple Light</vt:lpstr>
      <vt:lpstr>Life Expectancy Prediction</vt:lpstr>
      <vt:lpstr>Introduction</vt:lpstr>
      <vt:lpstr>Variables/Columns</vt:lpstr>
      <vt:lpstr>Business Problems</vt:lpstr>
      <vt:lpstr>PowerPoint Presentation</vt:lpstr>
      <vt:lpstr>Exploring Columns</vt:lpstr>
      <vt:lpstr>Exploring Missing values</vt:lpstr>
      <vt:lpstr>Population and Life Expectancy </vt:lpstr>
      <vt:lpstr>Hepatitis B and Life Expectancy  </vt:lpstr>
      <vt:lpstr>Handling Missing Values of other Columns</vt:lpstr>
      <vt:lpstr>Correlation Between Thinness 1-19 years and Thinness 5-9 years  </vt:lpstr>
      <vt:lpstr>Correlation Between Infant Deaths and Under Five Deaths  </vt:lpstr>
      <vt:lpstr>PowerPoint Presentation</vt:lpstr>
      <vt:lpstr>Correlation Between Percentage Expenditure and GDP   </vt:lpstr>
      <vt:lpstr>Predictor Variables After Data Cleaning</vt:lpstr>
      <vt:lpstr>Predictive Models </vt:lpstr>
      <vt:lpstr>Model Comparison</vt:lpstr>
      <vt:lpstr>Best Model</vt:lpstr>
      <vt:lpstr>Actual vs Predicted Plot</vt:lpstr>
      <vt:lpstr>Residual Distribution</vt:lpstr>
      <vt:lpstr>Trade-offs between Complexity and Accuracy</vt:lpstr>
      <vt:lpstr>Business Findings</vt:lpstr>
      <vt:lpstr>Business Findings</vt:lpstr>
      <vt:lpstr>Business Findings</vt:lpstr>
      <vt:lpstr>Business Findings</vt:lpstr>
      <vt:lpstr>Business Findings</vt:lpstr>
      <vt:lpstr>Business Findings</vt:lpstr>
      <vt:lpstr>Business Findings</vt:lpstr>
      <vt:lpstr>Recommendations</vt:lpstr>
      <vt:lpstr>References</vt:lpstr>
      <vt:lpstr>PowerPoint Presentation</vt:lpstr>
      <vt:lpstr>Regression Model</vt:lpstr>
      <vt:lpstr>Boosted Tree Model</vt:lpstr>
      <vt:lpstr>Bootstrap Forest Model</vt:lpstr>
      <vt:lpstr>Neural Network Model</vt:lpstr>
      <vt:lpstr>KNN Model</vt:lpstr>
      <vt:lpstr>Ensemble Model – Average of ALL Standard models</vt:lpstr>
      <vt:lpstr>Ensemble Model – Average of Neural and Bootstrap Forest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Prediction</dc:title>
  <cp:lastModifiedBy>Garg, Priyanka</cp:lastModifiedBy>
  <cp:revision>13</cp:revision>
  <dcterms:modified xsi:type="dcterms:W3CDTF">2024-04-26T14:42:27Z</dcterms:modified>
</cp:coreProperties>
</file>